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12192000"/>
  <p:notesSz cx="6858000" cy="9144000"/>
  <p:embeddedFontLst>
    <p:embeddedFont>
      <p:font typeface="Century Gothic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8" roundtripDataSignature="AMtx7mjQD4D8tXbZuRYaADbnRzes2U+u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font" Target="fonts/CenturyGothic-bold.fntdata"/><Relationship Id="rId14" Type="http://schemas.openxmlformats.org/officeDocument/2006/relationships/font" Target="fonts/CenturyGothic-regular.fntdata"/><Relationship Id="rId17" Type="http://schemas.openxmlformats.org/officeDocument/2006/relationships/font" Target="fonts/CenturyGothic-boldItalic.fntdata"/><Relationship Id="rId16" Type="http://schemas.openxmlformats.org/officeDocument/2006/relationships/font" Target="fonts/CenturyGothic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" showMasterSp="0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/>
          <p:nvPr>
            <p:ph type="ctrTitle"/>
          </p:nvPr>
        </p:nvSpPr>
        <p:spPr>
          <a:xfrm>
            <a:off x="684212" y="685799"/>
            <a:ext cx="8001000" cy="2971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0"/>
          <p:cNvSpPr txBox="1"/>
          <p:nvPr>
            <p:ph idx="1" type="subTitle"/>
          </p:nvPr>
        </p:nvSpPr>
        <p:spPr>
          <a:xfrm>
            <a:off x="684212" y="3843867"/>
            <a:ext cx="6400800" cy="19473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420"/>
              </a:spcBef>
              <a:spcAft>
                <a:spcPts val="0"/>
              </a:spcAft>
              <a:buSzPts val="1680"/>
              <a:buNone/>
              <a:defRPr sz="2100">
                <a:solidFill>
                  <a:srgbClr val="0F486F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44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12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10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0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0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cxnSp>
        <p:nvCxnSpPr>
          <p:cNvPr id="27" name="Google Shape;27;p10"/>
          <p:cNvCxnSpPr/>
          <p:nvPr/>
        </p:nvCxnSpPr>
        <p:spPr>
          <a:xfrm flipH="1">
            <a:off x="8228012" y="8467"/>
            <a:ext cx="3810000" cy="381000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" name="Google Shape;28;p10"/>
          <p:cNvCxnSpPr/>
          <p:nvPr/>
        </p:nvCxnSpPr>
        <p:spPr>
          <a:xfrm flipH="1">
            <a:off x="6108170" y="91545"/>
            <a:ext cx="6080655" cy="6080655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" name="Google Shape;29;p10"/>
          <p:cNvCxnSpPr/>
          <p:nvPr/>
        </p:nvCxnSpPr>
        <p:spPr>
          <a:xfrm flipH="1">
            <a:off x="7235825" y="228600"/>
            <a:ext cx="4953000" cy="495300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10"/>
          <p:cNvCxnSpPr/>
          <p:nvPr/>
        </p:nvCxnSpPr>
        <p:spPr>
          <a:xfrm flipH="1">
            <a:off x="7335837" y="32278"/>
            <a:ext cx="4852989" cy="4852989"/>
          </a:xfrm>
          <a:prstGeom prst="straightConnector1">
            <a:avLst/>
          </a:prstGeom>
          <a:noFill/>
          <a:ln cap="flat" cmpd="sng" w="317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10"/>
          <p:cNvCxnSpPr/>
          <p:nvPr/>
        </p:nvCxnSpPr>
        <p:spPr>
          <a:xfrm flipH="1">
            <a:off x="7845426" y="609601"/>
            <a:ext cx="4343399" cy="4343399"/>
          </a:xfrm>
          <a:prstGeom prst="straightConnector1">
            <a:avLst/>
          </a:prstGeom>
          <a:noFill/>
          <a:ln cap="flat" cmpd="sng" w="317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abild mit Beschriftung">
  <p:cSld name="Panoramabild mit Beschriftung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1"/>
          <p:cNvSpPr/>
          <p:nvPr>
            <p:ph idx="2" type="pic"/>
          </p:nvPr>
        </p:nvSpPr>
        <p:spPr>
          <a:xfrm>
            <a:off x="685800" y="533400"/>
            <a:ext cx="10818812" cy="3124200"/>
          </a:xfrm>
          <a:prstGeom prst="snip2DiagRect">
            <a:avLst>
              <a:gd fmla="val 10815" name="adj1"/>
              <a:gd fmla="val 0" name="adj2"/>
            </a:avLst>
          </a:prstGeom>
          <a:noFill/>
          <a:ln cap="flat" cmpd="sng" w="15875">
            <a:solidFill>
              <a:schemeClr val="l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21"/>
          <p:cNvSpPr txBox="1"/>
          <p:nvPr>
            <p:ph idx="1" type="body"/>
          </p:nvPr>
        </p:nvSpPr>
        <p:spPr>
          <a:xfrm>
            <a:off x="914402" y="3843867"/>
            <a:ext cx="830421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280"/>
              <a:buFont typeface="Century Gothic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87" name="Google Shape;87;p21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1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1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Beschriftung">
  <p:cSld name="Titel und Beschriftung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/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2"/>
          <p:cNvSpPr txBox="1"/>
          <p:nvPr>
            <p:ph idx="1" type="body"/>
          </p:nvPr>
        </p:nvSpPr>
        <p:spPr>
          <a:xfrm>
            <a:off x="684212" y="4114800"/>
            <a:ext cx="8535988" cy="18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3" name="Google Shape;93;p22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2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2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itat mit Beschriftung">
  <p:cSld name="Zitat mit Beschriftung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/>
          <p:nvPr>
            <p:ph type="title"/>
          </p:nvPr>
        </p:nvSpPr>
        <p:spPr>
          <a:xfrm>
            <a:off x="1141411" y="685800"/>
            <a:ext cx="9144001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3"/>
          <p:cNvSpPr txBox="1"/>
          <p:nvPr>
            <p:ph idx="1" type="body"/>
          </p:nvPr>
        </p:nvSpPr>
        <p:spPr>
          <a:xfrm>
            <a:off x="1446212" y="34290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99" name="Google Shape;99;p23"/>
          <p:cNvSpPr txBox="1"/>
          <p:nvPr>
            <p:ph idx="2" type="body"/>
          </p:nvPr>
        </p:nvSpPr>
        <p:spPr>
          <a:xfrm>
            <a:off x="684213" y="4301067"/>
            <a:ext cx="8534400" cy="16848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0" name="Google Shape;100;p23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3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3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03" name="Google Shape;103;p2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104" name="Google Shape;104;p23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nskarte">
  <p:cSld name="Namenskarte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4"/>
          <p:cNvSpPr txBox="1"/>
          <p:nvPr>
            <p:ph type="title"/>
          </p:nvPr>
        </p:nvSpPr>
        <p:spPr>
          <a:xfrm>
            <a:off x="684212" y="3429000"/>
            <a:ext cx="8534400" cy="169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4"/>
          <p:cNvSpPr txBox="1"/>
          <p:nvPr>
            <p:ph idx="1" type="body"/>
          </p:nvPr>
        </p:nvSpPr>
        <p:spPr>
          <a:xfrm>
            <a:off x="684211" y="5132981"/>
            <a:ext cx="853599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8" name="Google Shape;108;p24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4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4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nskarte für Zitat">
  <p:cSld name="Namenskarte für Zita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5"/>
          <p:cNvSpPr txBox="1"/>
          <p:nvPr>
            <p:ph type="title"/>
          </p:nvPr>
        </p:nvSpPr>
        <p:spPr>
          <a:xfrm>
            <a:off x="1141413" y="685800"/>
            <a:ext cx="91440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5"/>
          <p:cNvSpPr txBox="1"/>
          <p:nvPr>
            <p:ph idx="1" type="body"/>
          </p:nvPr>
        </p:nvSpPr>
        <p:spPr>
          <a:xfrm>
            <a:off x="684212" y="3928534"/>
            <a:ext cx="8534401" cy="10498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0" sz="2400" cap="none">
                <a:solidFill>
                  <a:schemeClr val="lt1"/>
                </a:solidFill>
              </a:defRPr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14" name="Google Shape;114;p25"/>
          <p:cNvSpPr txBox="1"/>
          <p:nvPr>
            <p:ph idx="2" type="body"/>
          </p:nvPr>
        </p:nvSpPr>
        <p:spPr>
          <a:xfrm>
            <a:off x="684211" y="4978400"/>
            <a:ext cx="853440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5" name="Google Shape;115;p25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5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5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18" name="Google Shape;118;p25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119" name="Google Shape;119;p25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ahr oder Falsch">
  <p:cSld name="Wahr oder Falsch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6"/>
          <p:cNvSpPr txBox="1"/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6"/>
          <p:cNvSpPr txBox="1"/>
          <p:nvPr>
            <p:ph idx="1" type="body"/>
          </p:nvPr>
        </p:nvSpPr>
        <p:spPr>
          <a:xfrm>
            <a:off x="684212" y="3928534"/>
            <a:ext cx="8534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0" sz="2400" cap="none">
                <a:solidFill>
                  <a:schemeClr val="lt1"/>
                </a:solidFill>
              </a:defRPr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23" name="Google Shape;123;p26"/>
          <p:cNvSpPr txBox="1"/>
          <p:nvPr>
            <p:ph idx="2" type="body"/>
          </p:nvPr>
        </p:nvSpPr>
        <p:spPr>
          <a:xfrm>
            <a:off x="684211" y="4766732"/>
            <a:ext cx="8534401" cy="12276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4" name="Google Shape;124;p26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6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6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vertikaler Text" type="vertTx">
  <p:cSld name="VERTICAL_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7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27"/>
          <p:cNvSpPr txBox="1"/>
          <p:nvPr>
            <p:ph idx="1" type="body"/>
          </p:nvPr>
        </p:nvSpPr>
        <p:spPr>
          <a:xfrm rot="5400000">
            <a:off x="3143778" y="-1773766"/>
            <a:ext cx="3615267" cy="85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30" name="Google Shape;130;p27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7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7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kaler Titel und Text" type="vertTitleAndTx">
  <p:cSld name="VERTICAL_TITLE_AND_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8"/>
          <p:cNvSpPr txBox="1"/>
          <p:nvPr>
            <p:ph type="title"/>
          </p:nvPr>
        </p:nvSpPr>
        <p:spPr>
          <a:xfrm rot="5400000">
            <a:off x="7427912" y="1943100"/>
            <a:ext cx="45720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8"/>
          <p:cNvSpPr txBox="1"/>
          <p:nvPr>
            <p:ph idx="1" type="body"/>
          </p:nvPr>
        </p:nvSpPr>
        <p:spPr>
          <a:xfrm rot="5400000">
            <a:off x="1943100" y="-571500"/>
            <a:ext cx="5308600" cy="78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36" name="Google Shape;136;p28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8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8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Inhalt" type="obj">
  <p:cSld name="OBJEC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3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13"/>
          <p:cNvSpPr txBox="1"/>
          <p:nvPr>
            <p:ph idx="1" type="body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54" name="Google Shape;154;p13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13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13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Inhalt" type="obj">
  <p:cSld name="OBJEC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2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2"/>
          <p:cNvSpPr txBox="1"/>
          <p:nvPr>
            <p:ph idx="1" type="body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2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2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nitts-&#10;überschrift" type="secHead">
  <p:cSld name="SECTION_HEADER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4"/>
          <p:cNvSpPr txBox="1"/>
          <p:nvPr>
            <p:ph type="title"/>
          </p:nvPr>
        </p:nvSpPr>
        <p:spPr>
          <a:xfrm>
            <a:off x="684211" y="2006600"/>
            <a:ext cx="8534401" cy="228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sz="36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4"/>
          <p:cNvSpPr txBox="1"/>
          <p:nvPr>
            <p:ph idx="1" type="body"/>
          </p:nvPr>
        </p:nvSpPr>
        <p:spPr>
          <a:xfrm>
            <a:off x="684213" y="4495800"/>
            <a:ext cx="8534400" cy="14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14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4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ei Inhalte" type="twoObj">
  <p:cSld name="TWO_OBJECTS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5"/>
          <p:cNvSpPr txBox="1"/>
          <p:nvPr>
            <p:ph idx="1" type="body"/>
          </p:nvPr>
        </p:nvSpPr>
        <p:spPr>
          <a:xfrm>
            <a:off x="684211" y="685800"/>
            <a:ext cx="4937655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2" type="body"/>
          </p:nvPr>
        </p:nvSpPr>
        <p:spPr>
          <a:xfrm>
            <a:off x="5808133" y="685801"/>
            <a:ext cx="4934479" cy="36152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5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leich" type="twoTxTwoObj">
  <p:cSld name="TWO_OBJECTS_WITH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6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" type="body"/>
          </p:nvPr>
        </p:nvSpPr>
        <p:spPr>
          <a:xfrm>
            <a:off x="972080" y="685800"/>
            <a:ext cx="4649787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60"/>
              </a:spcBef>
              <a:spcAft>
                <a:spcPts val="0"/>
              </a:spcAft>
              <a:buSzPts val="2240"/>
              <a:buNone/>
              <a:defRPr b="0" sz="2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54" name="Google Shape;54;p16"/>
          <p:cNvSpPr txBox="1"/>
          <p:nvPr>
            <p:ph idx="2" type="body"/>
          </p:nvPr>
        </p:nvSpPr>
        <p:spPr>
          <a:xfrm>
            <a:off x="684211" y="1270529"/>
            <a:ext cx="4937655" cy="3030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55" name="Google Shape;55;p16"/>
          <p:cNvSpPr txBox="1"/>
          <p:nvPr>
            <p:ph idx="3" type="body"/>
          </p:nvPr>
        </p:nvSpPr>
        <p:spPr>
          <a:xfrm>
            <a:off x="6079066" y="685800"/>
            <a:ext cx="466513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60"/>
              </a:spcBef>
              <a:spcAft>
                <a:spcPts val="0"/>
              </a:spcAft>
              <a:buSzPts val="2240"/>
              <a:buNone/>
              <a:defRPr b="0" sz="2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56" name="Google Shape;56;p16"/>
          <p:cNvSpPr txBox="1"/>
          <p:nvPr>
            <p:ph idx="4" type="body"/>
          </p:nvPr>
        </p:nvSpPr>
        <p:spPr>
          <a:xfrm>
            <a:off x="5806545" y="1262062"/>
            <a:ext cx="4929188" cy="3030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57" name="Google Shape;57;p16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6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r Titel" type="titleOnly">
  <p:cSld name="TITLE_ONLY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7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7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7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r" type="blank">
  <p:cSld name="BLANK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8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alt mit Überschrift" type="objTx">
  <p:cSld name="OBJECT_WITH_CAPTIO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9"/>
          <p:cNvSpPr txBox="1"/>
          <p:nvPr>
            <p:ph type="title"/>
          </p:nvPr>
        </p:nvSpPr>
        <p:spPr>
          <a:xfrm>
            <a:off x="7085012" y="685800"/>
            <a:ext cx="3657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" type="body"/>
          </p:nvPr>
        </p:nvSpPr>
        <p:spPr>
          <a:xfrm>
            <a:off x="684212" y="685800"/>
            <a:ext cx="5943601" cy="530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2" type="body"/>
          </p:nvPr>
        </p:nvSpPr>
        <p:spPr>
          <a:xfrm>
            <a:off x="7085012" y="2209799"/>
            <a:ext cx="3657600" cy="2091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73" name="Google Shape;73;p19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9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9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it Überschrift" type="picTx">
  <p:cSld name="PICTURE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 txBox="1"/>
          <p:nvPr>
            <p:ph type="title"/>
          </p:nvPr>
        </p:nvSpPr>
        <p:spPr>
          <a:xfrm>
            <a:off x="4722812" y="1447800"/>
            <a:ext cx="6019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b="0"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/>
          <p:nvPr>
            <p:ph idx="2" type="pic"/>
          </p:nvPr>
        </p:nvSpPr>
        <p:spPr>
          <a:xfrm>
            <a:off x="989012" y="914400"/>
            <a:ext cx="3280974" cy="4572000"/>
          </a:xfrm>
          <a:prstGeom prst="snip2DiagRect">
            <a:avLst>
              <a:gd fmla="val 10815" name="adj1"/>
              <a:gd fmla="val 0" name="adj2"/>
            </a:avLst>
          </a:prstGeom>
          <a:noFill/>
          <a:ln cap="flat" cmpd="sng" w="15875">
            <a:solidFill>
              <a:schemeClr val="l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20"/>
          <p:cNvSpPr txBox="1"/>
          <p:nvPr>
            <p:ph idx="1" type="body"/>
          </p:nvPr>
        </p:nvSpPr>
        <p:spPr>
          <a:xfrm>
            <a:off x="4722812" y="2777066"/>
            <a:ext cx="6021388" cy="20489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80" name="Google Shape;80;p20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0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0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2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9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1" name="Google Shape;11;p9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" name="Google Shape;12;p9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" name="Google Shape;13;p9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" name="Google Shape;14;p9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" name="Google Shape;15;p9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6" name="Google Shape;16;p9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7" name="Google Shape;17;p9"/>
          <p:cNvSpPr txBox="1"/>
          <p:nvPr>
            <p:ph idx="1" type="body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30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▶"/>
              <a:defRPr b="0" i="0" sz="20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2004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40"/>
              <a:buFont typeface="Noto Sans Symbols"/>
              <a:buChar char="▶"/>
              <a:defRPr b="0" i="0" sz="18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09880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Char char="▶"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99719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99720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9972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9972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9972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99720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8" name="Google Shape;18;p9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9" name="Google Shape;19;p9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0" name="Google Shape;20;p9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">
              <a:srgbClr val="FFFFFF"/>
            </a:gs>
            <a:gs pos="100000">
              <a:srgbClr val="43D5FA"/>
            </a:gs>
          </a:gsLst>
          <a:lin ang="6120000" scaled="0"/>
        </a:gra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11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41" name="Google Shape;141;p11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2" name="Google Shape;142;p11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3" name="Google Shape;143;p11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4" name="Google Shape;144;p11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5" name="Google Shape;145;p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46" name="Google Shape;146;p11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7" name="Google Shape;147;p11"/>
          <p:cNvSpPr txBox="1"/>
          <p:nvPr>
            <p:ph idx="1" type="body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30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  <a:defRPr b="0" i="0" sz="2000" u="none" cap="none" strike="noStrike">
                <a:solidFill>
                  <a:srgbClr val="22C4E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2004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▶"/>
              <a:defRPr b="0" i="0" sz="1800" u="none" cap="none" strike="noStrike">
                <a:solidFill>
                  <a:srgbClr val="22C4E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09880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▶"/>
              <a:defRPr b="0" i="0" sz="1600" u="none" cap="none" strike="noStrike">
                <a:solidFill>
                  <a:srgbClr val="22C4E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99719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2C4E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99720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2C4E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9972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2C4E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9972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2C4E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9972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2C4E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99720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2C4E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8" name="Google Shape;148;p11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9" name="Google Shape;149;p11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0" name="Google Shape;150;p11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3200" u="none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3200" u="none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3200" u="none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3200" u="none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3200" u="none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3200" u="none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3200" u="none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3200" u="none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3200" u="none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7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office.lexware.de/mandanten-vorteil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"/>
          <p:cNvSpPr txBox="1"/>
          <p:nvPr>
            <p:ph type="ctrTitle"/>
          </p:nvPr>
        </p:nvSpPr>
        <p:spPr>
          <a:xfrm>
            <a:off x="684212" y="685799"/>
            <a:ext cx="8001000" cy="2971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</a:pPr>
            <a:r>
              <a:rPr b="1" lang="de-DE"/>
              <a:t>DIE E-RECHNUNG KOMMT</a:t>
            </a:r>
            <a:endParaRPr/>
          </a:p>
        </p:txBody>
      </p:sp>
      <p:sp>
        <p:nvSpPr>
          <p:cNvPr id="162" name="Google Shape;162;p1"/>
          <p:cNvSpPr txBox="1"/>
          <p:nvPr>
            <p:ph idx="1" type="subTitle"/>
          </p:nvPr>
        </p:nvSpPr>
        <p:spPr>
          <a:xfrm>
            <a:off x="684212" y="3843867"/>
            <a:ext cx="6400800" cy="19473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b="1" lang="de-DE"/>
              <a:t>E wie einfach</a:t>
            </a:r>
            <a:endParaRPr/>
          </a:p>
        </p:txBody>
      </p:sp>
      <p:sp>
        <p:nvSpPr>
          <p:cNvPr id="163" name="Google Shape;163;p1"/>
          <p:cNvSpPr txBox="1"/>
          <p:nvPr/>
        </p:nvSpPr>
        <p:spPr>
          <a:xfrm>
            <a:off x="831273" y="630278"/>
            <a:ext cx="1995054" cy="1041504"/>
          </a:xfrm>
          <a:prstGeom prst="rect">
            <a:avLst/>
          </a:prstGeom>
          <a:noFill/>
          <a:ln cap="flat" cmpd="sng" w="9525">
            <a:solidFill>
              <a:srgbClr val="0C0C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Platz für Ihr Logo</a:t>
            </a:r>
            <a:endParaRPr/>
          </a:p>
        </p:txBody>
      </p:sp>
      <p:sp>
        <p:nvSpPr>
          <p:cNvPr id="164" name="Google Shape;164;p1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03.07.2024</a:t>
            </a:r>
            <a:endParaRPr/>
          </a:p>
        </p:txBody>
      </p:sp>
      <p:sp>
        <p:nvSpPr>
          <p:cNvPr id="165" name="Google Shape;165;p1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Ihr Kanzleiname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10000">
              <a:schemeClr val="lt1"/>
            </a:gs>
            <a:gs pos="100000">
              <a:srgbClr val="E1E1E1"/>
            </a:gs>
          </a:gsLst>
          <a:lin ang="6120000" scaled="0"/>
        </a:gra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"/>
          <p:cNvSpPr/>
          <p:nvPr/>
        </p:nvSpPr>
        <p:spPr>
          <a:xfrm flipH="1">
            <a:off x="925" y="2"/>
            <a:ext cx="12191075" cy="6857998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1" name="Google Shape;171;p2"/>
          <p:cNvSpPr/>
          <p:nvPr/>
        </p:nvSpPr>
        <p:spPr>
          <a:xfrm flipH="1" rot="10800000">
            <a:off x="0" y="1"/>
            <a:ext cx="12188825" cy="6857999"/>
          </a:xfrm>
          <a:prstGeom prst="snip1Rect">
            <a:avLst>
              <a:gd fmla="val 50000" name="adj"/>
            </a:avLst>
          </a:prstGeom>
          <a:gradFill>
            <a:gsLst>
              <a:gs pos="0">
                <a:schemeClr val="lt1"/>
              </a:gs>
              <a:gs pos="10000">
                <a:schemeClr val="lt1"/>
              </a:gs>
              <a:gs pos="100000">
                <a:srgbClr val="E1E1E1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2" name="Google Shape;172;p2"/>
          <p:cNvSpPr txBox="1"/>
          <p:nvPr>
            <p:ph type="title"/>
          </p:nvPr>
        </p:nvSpPr>
        <p:spPr>
          <a:xfrm>
            <a:off x="684212" y="348460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Gothic"/>
              <a:buNone/>
            </a:pPr>
            <a:r>
              <a:rPr lang="de-DE" sz="4000">
                <a:solidFill>
                  <a:schemeClr val="dk2"/>
                </a:solidFill>
              </a:rPr>
              <a:t>AGENDA</a:t>
            </a:r>
            <a:endParaRPr/>
          </a:p>
        </p:txBody>
      </p:sp>
      <p:sp>
        <p:nvSpPr>
          <p:cNvPr id="173" name="Google Shape;173;p2"/>
          <p:cNvSpPr txBox="1"/>
          <p:nvPr>
            <p:ph idx="1" type="body"/>
          </p:nvPr>
        </p:nvSpPr>
        <p:spPr>
          <a:xfrm>
            <a:off x="684212" y="1632278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600"/>
              <a:buChar char="▶"/>
            </a:pPr>
            <a:r>
              <a:rPr b="1" lang="de-DE">
                <a:solidFill>
                  <a:schemeClr val="dk1"/>
                </a:solidFill>
              </a:rPr>
              <a:t>Die E-Rechnung im Überblick</a:t>
            </a:r>
            <a:endParaRPr/>
          </a:p>
          <a:p>
            <a:pPr indent="-285750" lvl="1" marL="742950" rtl="0" algn="l">
              <a:spcBef>
                <a:spcPts val="960"/>
              </a:spcBef>
              <a:spcAft>
                <a:spcPts val="0"/>
              </a:spcAft>
              <a:buSzPts val="1440"/>
              <a:buChar char="▶"/>
            </a:pPr>
            <a:r>
              <a:rPr lang="de-DE">
                <a:solidFill>
                  <a:schemeClr val="dk1"/>
                </a:solidFill>
              </a:rPr>
              <a:t>gesetzliche Informationen</a:t>
            </a:r>
            <a:endParaRPr/>
          </a:p>
          <a:p>
            <a:pPr indent="-285750" lvl="1" marL="742950" rtl="0" algn="l">
              <a:spcBef>
                <a:spcPts val="960"/>
              </a:spcBef>
              <a:spcAft>
                <a:spcPts val="0"/>
              </a:spcAft>
              <a:buSzPts val="1440"/>
              <a:buChar char="▶"/>
            </a:pPr>
            <a:r>
              <a:rPr lang="de-DE">
                <a:solidFill>
                  <a:schemeClr val="dk1"/>
                </a:solidFill>
              </a:rPr>
              <a:t>Formate</a:t>
            </a:r>
            <a:endParaRPr/>
          </a:p>
          <a:p>
            <a:pPr indent="-285750" lvl="1" marL="742950" rtl="0" algn="l">
              <a:spcBef>
                <a:spcPts val="960"/>
              </a:spcBef>
              <a:spcAft>
                <a:spcPts val="0"/>
              </a:spcAft>
              <a:buSzPts val="1440"/>
              <a:buChar char="▶"/>
            </a:pPr>
            <a:r>
              <a:rPr lang="de-DE">
                <a:solidFill>
                  <a:schemeClr val="dk1"/>
                </a:solidFill>
              </a:rPr>
              <a:t>Wer ist betroffen?</a:t>
            </a:r>
            <a:endParaRPr/>
          </a:p>
          <a:p>
            <a:pPr indent="-285750" lvl="1" marL="742950" rtl="0" algn="l">
              <a:spcBef>
                <a:spcPts val="960"/>
              </a:spcBef>
              <a:spcAft>
                <a:spcPts val="0"/>
              </a:spcAft>
              <a:buSzPts val="1440"/>
              <a:buChar char="▶"/>
            </a:pPr>
            <a:r>
              <a:rPr lang="de-DE">
                <a:solidFill>
                  <a:schemeClr val="dk1"/>
                </a:solidFill>
              </a:rPr>
              <a:t>Vorteile</a:t>
            </a:r>
            <a:endParaRPr/>
          </a:p>
          <a:p>
            <a:pPr indent="0" lvl="1" marL="457200" rtl="0" algn="l">
              <a:spcBef>
                <a:spcPts val="96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de-DE">
                <a:solidFill>
                  <a:schemeClr val="dk1"/>
                </a:solidFill>
              </a:rPr>
              <a:t>Umsetzung mit Lexware Office</a:t>
            </a:r>
            <a:endParaRPr/>
          </a:p>
        </p:txBody>
      </p:sp>
      <p:sp>
        <p:nvSpPr>
          <p:cNvPr id="174" name="Google Shape;174;p2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chemeClr val="lt1"/>
                </a:solidFill>
              </a:rPr>
              <a:t>03.07.2024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5" name="Google Shape;175;p2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Ihr Kanzleiname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10000">
              <a:schemeClr val="lt1"/>
            </a:gs>
            <a:gs pos="100000">
              <a:srgbClr val="E1E1E1"/>
            </a:gs>
          </a:gsLst>
          <a:lin ang="6120000" scaled="0"/>
        </a:gra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"/>
          <p:cNvSpPr/>
          <p:nvPr/>
        </p:nvSpPr>
        <p:spPr>
          <a:xfrm flipH="1">
            <a:off x="925" y="2"/>
            <a:ext cx="12191075" cy="6857998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1" name="Google Shape;181;p3"/>
          <p:cNvSpPr/>
          <p:nvPr/>
        </p:nvSpPr>
        <p:spPr>
          <a:xfrm flipH="1" rot="10800000">
            <a:off x="0" y="1"/>
            <a:ext cx="12188825" cy="6857999"/>
          </a:xfrm>
          <a:prstGeom prst="snip1Rect">
            <a:avLst>
              <a:gd fmla="val 50000" name="adj"/>
            </a:avLst>
          </a:prstGeom>
          <a:gradFill>
            <a:gsLst>
              <a:gs pos="0">
                <a:schemeClr val="lt1"/>
              </a:gs>
              <a:gs pos="10000">
                <a:schemeClr val="lt1"/>
              </a:gs>
              <a:gs pos="100000">
                <a:srgbClr val="E1E1E1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2" name="Google Shape;182;p3"/>
          <p:cNvSpPr txBox="1"/>
          <p:nvPr>
            <p:ph type="title"/>
          </p:nvPr>
        </p:nvSpPr>
        <p:spPr>
          <a:xfrm>
            <a:off x="684212" y="348460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Gothic"/>
              <a:buNone/>
            </a:pPr>
            <a:r>
              <a:rPr lang="de-DE" sz="4000">
                <a:solidFill>
                  <a:schemeClr val="dk2"/>
                </a:solidFill>
              </a:rPr>
              <a:t>DIE E-RECHNUNG IM ÜBERBLICK</a:t>
            </a:r>
            <a:endParaRPr/>
          </a:p>
        </p:txBody>
      </p:sp>
      <p:sp>
        <p:nvSpPr>
          <p:cNvPr id="183" name="Google Shape;183;p3"/>
          <p:cNvSpPr txBox="1"/>
          <p:nvPr>
            <p:ph idx="1" type="body"/>
          </p:nvPr>
        </p:nvSpPr>
        <p:spPr>
          <a:xfrm>
            <a:off x="684212" y="1632278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de-DE">
                <a:solidFill>
                  <a:schemeClr val="dk1"/>
                </a:solidFill>
              </a:rPr>
              <a:t>Einführung der E-Rechnung für B2B-Umsätze ab 2025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de-DE">
                <a:solidFill>
                  <a:schemeClr val="dk1"/>
                </a:solidFill>
              </a:rPr>
              <a:t>Mit dem Wachstumschancengesetz wurde die verpflichtende Einführung der E-Rechnung für inländische B2B-Umsätze ab dem 1. Januar 2025 beschlossen.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4" name="Google Shape;184;p3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chemeClr val="lt1"/>
                </a:solidFill>
              </a:rPr>
              <a:t>03.07.2024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5" name="Google Shape;185;p3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Ihr Kanzleiname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10000">
              <a:schemeClr val="lt1"/>
            </a:gs>
            <a:gs pos="100000">
              <a:srgbClr val="E1E1E1"/>
            </a:gs>
          </a:gsLst>
          <a:lin ang="6120000" scaled="0"/>
        </a:gra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"/>
          <p:cNvSpPr/>
          <p:nvPr/>
        </p:nvSpPr>
        <p:spPr>
          <a:xfrm flipH="1">
            <a:off x="925" y="2"/>
            <a:ext cx="12191075" cy="6857998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1" name="Google Shape;191;p4"/>
          <p:cNvSpPr/>
          <p:nvPr/>
        </p:nvSpPr>
        <p:spPr>
          <a:xfrm flipH="1" rot="10800000">
            <a:off x="0" y="1"/>
            <a:ext cx="12188825" cy="6857999"/>
          </a:xfrm>
          <a:prstGeom prst="snip1Rect">
            <a:avLst>
              <a:gd fmla="val 50000" name="adj"/>
            </a:avLst>
          </a:prstGeom>
          <a:gradFill>
            <a:gsLst>
              <a:gs pos="0">
                <a:schemeClr val="lt1"/>
              </a:gs>
              <a:gs pos="10000">
                <a:schemeClr val="lt1"/>
              </a:gs>
              <a:gs pos="100000">
                <a:srgbClr val="E1E1E1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2" name="Google Shape;192;p4"/>
          <p:cNvSpPr txBox="1"/>
          <p:nvPr>
            <p:ph type="title"/>
          </p:nvPr>
        </p:nvSpPr>
        <p:spPr>
          <a:xfrm>
            <a:off x="684212" y="348460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Gothic"/>
              <a:buNone/>
            </a:pPr>
            <a:r>
              <a:rPr lang="de-DE" sz="4000">
                <a:solidFill>
                  <a:schemeClr val="dk2"/>
                </a:solidFill>
              </a:rPr>
              <a:t>DIE E-RECHNUNG IM ÜBERBLICK</a:t>
            </a:r>
            <a:endParaRPr/>
          </a:p>
        </p:txBody>
      </p:sp>
      <p:sp>
        <p:nvSpPr>
          <p:cNvPr id="193" name="Google Shape;193;p4"/>
          <p:cNvSpPr txBox="1"/>
          <p:nvPr>
            <p:ph idx="1" type="body"/>
          </p:nvPr>
        </p:nvSpPr>
        <p:spPr>
          <a:xfrm>
            <a:off x="684212" y="1632278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de-DE">
                <a:solidFill>
                  <a:schemeClr val="dk1"/>
                </a:solidFill>
              </a:rPr>
              <a:t>Was ist eine E-Rechnung?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de-DE">
                <a:solidFill>
                  <a:schemeClr val="dk1"/>
                </a:solidFill>
              </a:rPr>
              <a:t>Unter einer E-Rechnung versteht man eine digitale Rechnung, die im Gegensatz zur Papierrechnung auf einem strukturierten Datenformat basiert.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de-DE">
                <a:solidFill>
                  <a:schemeClr val="dk1"/>
                </a:solidFill>
              </a:rPr>
              <a:t>E-Rechnungen müssen die europäische Norm EN 16931 erfüllen. In der Praxis sind das i.d.R. die Formate ZUGFeRD 2.x und Xrechnung.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de-DE">
                <a:solidFill>
                  <a:schemeClr val="dk1"/>
                </a:solidFill>
              </a:rPr>
              <a:t>Eingescannte Papierrechnungen und PDF-Rechnungen erfüllen die Anforderungen nicht.</a:t>
            </a:r>
            <a:endParaRPr/>
          </a:p>
        </p:txBody>
      </p:sp>
      <p:sp>
        <p:nvSpPr>
          <p:cNvPr id="194" name="Google Shape;194;p4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chemeClr val="lt1"/>
                </a:solidFill>
              </a:rPr>
              <a:t>03.07.2024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95" name="Google Shape;195;p4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Ihr Kanzleiname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10000">
              <a:schemeClr val="lt1"/>
            </a:gs>
            <a:gs pos="100000">
              <a:srgbClr val="E1E1E1"/>
            </a:gs>
          </a:gsLst>
          <a:lin ang="6120000" scaled="0"/>
        </a:gra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5"/>
          <p:cNvSpPr/>
          <p:nvPr/>
        </p:nvSpPr>
        <p:spPr>
          <a:xfrm flipH="1">
            <a:off x="925" y="2"/>
            <a:ext cx="12191075" cy="6857998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1" name="Google Shape;201;p5"/>
          <p:cNvSpPr/>
          <p:nvPr/>
        </p:nvSpPr>
        <p:spPr>
          <a:xfrm flipH="1" rot="10800000">
            <a:off x="0" y="1"/>
            <a:ext cx="12188825" cy="6857999"/>
          </a:xfrm>
          <a:prstGeom prst="snip1Rect">
            <a:avLst>
              <a:gd fmla="val 50000" name="adj"/>
            </a:avLst>
          </a:prstGeom>
          <a:gradFill>
            <a:gsLst>
              <a:gs pos="0">
                <a:schemeClr val="lt1"/>
              </a:gs>
              <a:gs pos="10000">
                <a:schemeClr val="lt1"/>
              </a:gs>
              <a:gs pos="100000">
                <a:srgbClr val="E1E1E1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2" name="Google Shape;202;p5"/>
          <p:cNvSpPr txBox="1"/>
          <p:nvPr>
            <p:ph type="title"/>
          </p:nvPr>
        </p:nvSpPr>
        <p:spPr>
          <a:xfrm>
            <a:off x="684212" y="348460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Gothic"/>
              <a:buNone/>
            </a:pPr>
            <a:r>
              <a:rPr lang="de-DE" sz="4000">
                <a:solidFill>
                  <a:schemeClr val="dk2"/>
                </a:solidFill>
              </a:rPr>
              <a:t>DIE E-RECHNUNG IM ÜBERBLICK</a:t>
            </a:r>
            <a:endParaRPr/>
          </a:p>
        </p:txBody>
      </p:sp>
      <p:sp>
        <p:nvSpPr>
          <p:cNvPr id="203" name="Google Shape;203;p5"/>
          <p:cNvSpPr txBox="1"/>
          <p:nvPr>
            <p:ph idx="1" type="body"/>
          </p:nvPr>
        </p:nvSpPr>
        <p:spPr>
          <a:xfrm>
            <a:off x="684212" y="1632278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de-DE">
                <a:solidFill>
                  <a:schemeClr val="dk1"/>
                </a:solidFill>
              </a:rPr>
              <a:t>Wer ist von der E-Rechnungspflicht betroffen?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de-DE">
                <a:solidFill>
                  <a:schemeClr val="dk1"/>
                </a:solidFill>
              </a:rPr>
              <a:t>Ab dem 1. Januar 2025 müssen alle Unternehmen, einschließlich Kleinunternehmer, elektronische Rechnungen empfangen können. Der Versand von E-Rechnungen wird ebenfalls ab dem 1. Januar 2025 verpflichtend, wobei es Übergangsregelungen geben wird.</a:t>
            </a:r>
            <a:endParaRPr/>
          </a:p>
        </p:txBody>
      </p:sp>
      <p:sp>
        <p:nvSpPr>
          <p:cNvPr id="204" name="Google Shape;204;p5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chemeClr val="lt1"/>
                </a:solidFill>
              </a:rPr>
              <a:t>03.07.2024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05" name="Google Shape;205;p5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Ihr Kanzleiname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10000">
              <a:schemeClr val="lt1"/>
            </a:gs>
            <a:gs pos="100000">
              <a:srgbClr val="E1E1E1"/>
            </a:gs>
          </a:gsLst>
          <a:lin ang="6120000" scaled="0"/>
        </a:gra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6"/>
          <p:cNvSpPr/>
          <p:nvPr/>
        </p:nvSpPr>
        <p:spPr>
          <a:xfrm flipH="1">
            <a:off x="925" y="2"/>
            <a:ext cx="12191075" cy="6857998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1" name="Google Shape;211;p6"/>
          <p:cNvSpPr/>
          <p:nvPr/>
        </p:nvSpPr>
        <p:spPr>
          <a:xfrm flipH="1" rot="10800000">
            <a:off x="0" y="1"/>
            <a:ext cx="12188825" cy="6857999"/>
          </a:xfrm>
          <a:prstGeom prst="snip1Rect">
            <a:avLst>
              <a:gd fmla="val 50000" name="adj"/>
            </a:avLst>
          </a:prstGeom>
          <a:gradFill>
            <a:gsLst>
              <a:gs pos="0">
                <a:schemeClr val="lt1"/>
              </a:gs>
              <a:gs pos="10000">
                <a:schemeClr val="lt1"/>
              </a:gs>
              <a:gs pos="100000">
                <a:srgbClr val="E1E1E1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2" name="Google Shape;212;p6"/>
          <p:cNvSpPr txBox="1"/>
          <p:nvPr>
            <p:ph type="title"/>
          </p:nvPr>
        </p:nvSpPr>
        <p:spPr>
          <a:xfrm>
            <a:off x="684212" y="348460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Gothic"/>
              <a:buNone/>
            </a:pPr>
            <a:r>
              <a:rPr lang="de-DE" sz="4000">
                <a:solidFill>
                  <a:schemeClr val="dk2"/>
                </a:solidFill>
              </a:rPr>
              <a:t>DIE E-RECHNUNG IM ÜBERBLICK</a:t>
            </a:r>
            <a:endParaRPr/>
          </a:p>
        </p:txBody>
      </p:sp>
      <p:sp>
        <p:nvSpPr>
          <p:cNvPr id="213" name="Google Shape;213;p6"/>
          <p:cNvSpPr txBox="1"/>
          <p:nvPr>
            <p:ph idx="1" type="body"/>
          </p:nvPr>
        </p:nvSpPr>
        <p:spPr>
          <a:xfrm>
            <a:off x="684212" y="1632278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b="1" lang="de-DE">
                <a:solidFill>
                  <a:schemeClr val="dk1"/>
                </a:solidFill>
              </a:rPr>
              <a:t>Welche Vorteile hat die E-Rechnungspflicht für den Rechnungssteller?</a:t>
            </a:r>
            <a:endParaRPr/>
          </a:p>
          <a:p>
            <a:pPr indent="-285750" lvl="0" marL="285750" rtl="0" algn="l">
              <a:spcBef>
                <a:spcPts val="970"/>
              </a:spcBef>
              <a:spcAft>
                <a:spcPts val="0"/>
              </a:spcAft>
              <a:buSzPct val="80000"/>
              <a:buChar char="▶"/>
            </a:pPr>
            <a:r>
              <a:rPr lang="de-DE">
                <a:solidFill>
                  <a:schemeClr val="dk1"/>
                </a:solidFill>
              </a:rPr>
              <a:t>Vereinfachte Rechnungsstellung</a:t>
            </a:r>
            <a:endParaRPr/>
          </a:p>
          <a:p>
            <a:pPr indent="-285750" lvl="0" marL="285750" rtl="0" algn="l">
              <a:spcBef>
                <a:spcPts val="970"/>
              </a:spcBef>
              <a:spcAft>
                <a:spcPts val="0"/>
              </a:spcAft>
              <a:buSzPct val="80000"/>
              <a:buChar char="▶"/>
            </a:pPr>
            <a:r>
              <a:rPr lang="de-DE">
                <a:solidFill>
                  <a:schemeClr val="dk1"/>
                </a:solidFill>
              </a:rPr>
              <a:t>Kürzere Durchlaufzeiten</a:t>
            </a:r>
            <a:endParaRPr/>
          </a:p>
          <a:p>
            <a:pPr indent="-285750" lvl="0" marL="285750" rtl="0" algn="l">
              <a:spcBef>
                <a:spcPts val="970"/>
              </a:spcBef>
              <a:spcAft>
                <a:spcPts val="0"/>
              </a:spcAft>
              <a:buSzPct val="80000"/>
              <a:buChar char="▶"/>
            </a:pPr>
            <a:r>
              <a:rPr lang="de-DE">
                <a:solidFill>
                  <a:schemeClr val="dk1"/>
                </a:solidFill>
              </a:rPr>
              <a:t>Schnellere Bearbeitung und pünktlichere Zahlung</a:t>
            </a:r>
            <a:endParaRPr/>
          </a:p>
          <a:p>
            <a:pPr indent="-285750" lvl="0" marL="285750" rtl="0" algn="l">
              <a:spcBef>
                <a:spcPts val="970"/>
              </a:spcBef>
              <a:spcAft>
                <a:spcPts val="0"/>
              </a:spcAft>
              <a:buSzPct val="80000"/>
              <a:buChar char="▶"/>
            </a:pPr>
            <a:r>
              <a:rPr lang="de-DE">
                <a:solidFill>
                  <a:schemeClr val="dk1"/>
                </a:solidFill>
              </a:rPr>
              <a:t>Kosteneinsparungen beim Versand durch den Verzicht auf Papier und Porto</a:t>
            </a:r>
            <a:endParaRPr/>
          </a:p>
          <a:p>
            <a:pPr indent="-285750" lvl="0" marL="285750" rtl="0" algn="l">
              <a:spcBef>
                <a:spcPts val="970"/>
              </a:spcBef>
              <a:spcAft>
                <a:spcPts val="0"/>
              </a:spcAft>
              <a:buSzPct val="80000"/>
              <a:buChar char="▶"/>
            </a:pPr>
            <a:r>
              <a:rPr lang="de-DE">
                <a:solidFill>
                  <a:schemeClr val="dk1"/>
                </a:solidFill>
              </a:rPr>
              <a:t>Höhere Prozessqualität durch automatische Erstellung und Validierung von Rechnungen</a:t>
            </a:r>
            <a:endParaRPr/>
          </a:p>
          <a:p>
            <a:pPr indent="-285750" lvl="0" marL="285750" rtl="0" algn="l">
              <a:spcBef>
                <a:spcPts val="970"/>
              </a:spcBef>
              <a:spcAft>
                <a:spcPts val="0"/>
              </a:spcAft>
              <a:buSzPct val="80000"/>
              <a:buChar char="▶"/>
            </a:pPr>
            <a:r>
              <a:rPr lang="de-DE">
                <a:solidFill>
                  <a:schemeClr val="dk1"/>
                </a:solidFill>
              </a:rPr>
              <a:t>Flexibles Arbeiten dank ortsunabhängiger Rechnungsstellung</a:t>
            </a:r>
            <a:endParaRPr/>
          </a:p>
        </p:txBody>
      </p:sp>
      <p:sp>
        <p:nvSpPr>
          <p:cNvPr id="214" name="Google Shape;214;p6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chemeClr val="lt1"/>
                </a:solidFill>
              </a:rPr>
              <a:t>03.07.2024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15" name="Google Shape;215;p6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Ihr Kanzleiname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10000">
              <a:schemeClr val="lt1"/>
            </a:gs>
            <a:gs pos="100000">
              <a:srgbClr val="E1E1E1"/>
            </a:gs>
          </a:gsLst>
          <a:lin ang="6120000" scaled="0"/>
        </a:gra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7"/>
          <p:cNvSpPr/>
          <p:nvPr/>
        </p:nvSpPr>
        <p:spPr>
          <a:xfrm flipH="1">
            <a:off x="925" y="2"/>
            <a:ext cx="12191075" cy="6857998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1" name="Google Shape;221;p7"/>
          <p:cNvSpPr/>
          <p:nvPr/>
        </p:nvSpPr>
        <p:spPr>
          <a:xfrm flipH="1" rot="10800000">
            <a:off x="0" y="1"/>
            <a:ext cx="12188825" cy="6857999"/>
          </a:xfrm>
          <a:prstGeom prst="snip1Rect">
            <a:avLst>
              <a:gd fmla="val 50000" name="adj"/>
            </a:avLst>
          </a:prstGeom>
          <a:gradFill>
            <a:gsLst>
              <a:gs pos="0">
                <a:schemeClr val="lt1"/>
              </a:gs>
              <a:gs pos="10000">
                <a:schemeClr val="lt1"/>
              </a:gs>
              <a:gs pos="100000">
                <a:srgbClr val="E1E1E1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2" name="Google Shape;222;p7"/>
          <p:cNvSpPr txBox="1"/>
          <p:nvPr>
            <p:ph type="title"/>
          </p:nvPr>
        </p:nvSpPr>
        <p:spPr>
          <a:xfrm>
            <a:off x="684212" y="348460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Gothic"/>
              <a:buNone/>
            </a:pPr>
            <a:r>
              <a:rPr lang="de-DE" sz="4000">
                <a:solidFill>
                  <a:schemeClr val="dk2"/>
                </a:solidFill>
              </a:rPr>
              <a:t>DIE E-RECHNUNG IM ÜBERBLICK</a:t>
            </a:r>
            <a:endParaRPr/>
          </a:p>
        </p:txBody>
      </p:sp>
      <p:sp>
        <p:nvSpPr>
          <p:cNvPr id="223" name="Google Shape;223;p7"/>
          <p:cNvSpPr txBox="1"/>
          <p:nvPr>
            <p:ph idx="1" type="body"/>
          </p:nvPr>
        </p:nvSpPr>
        <p:spPr>
          <a:xfrm>
            <a:off x="684212" y="1632278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de-DE">
                <a:solidFill>
                  <a:schemeClr val="dk1"/>
                </a:solidFill>
              </a:rPr>
              <a:t>Welche Vorteile hat die E-Rechnungspflicht für den Rechnungsempfänger?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lang="de-DE">
                <a:solidFill>
                  <a:schemeClr val="dk1"/>
                </a:solidFill>
              </a:rPr>
              <a:t>Optimierte Rechnungsverarbeitung durch automatisiertes Einlesen der Daten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lang="de-DE">
                <a:solidFill>
                  <a:schemeClr val="dk1"/>
                </a:solidFill>
              </a:rPr>
              <a:t>Höhere Datenqualität durch reduzierte Fehleranfälligkeit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lang="de-DE">
                <a:solidFill>
                  <a:schemeClr val="dk1"/>
                </a:solidFill>
              </a:rPr>
              <a:t>Kosteneinsparungen in der Rechnungsverarbeitung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lang="de-DE">
                <a:solidFill>
                  <a:schemeClr val="dk1"/>
                </a:solidFill>
              </a:rPr>
              <a:t>Möglichkeit zur dezentralen Rechnungsbearbeitung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lang="de-DE">
                <a:solidFill>
                  <a:schemeClr val="dk1"/>
                </a:solidFill>
              </a:rPr>
              <a:t>Flexibles Arbeiten dank ortsunabhängiger Rechnungsstellung</a:t>
            </a:r>
            <a:endParaRPr/>
          </a:p>
        </p:txBody>
      </p:sp>
      <p:sp>
        <p:nvSpPr>
          <p:cNvPr id="224" name="Google Shape;224;p7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chemeClr val="lt1"/>
                </a:solidFill>
              </a:rPr>
              <a:t>03.07.2024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25" name="Google Shape;225;p7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Ihr Kanzleiname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10000">
              <a:schemeClr val="lt1"/>
            </a:gs>
            <a:gs pos="100000">
              <a:srgbClr val="E1E1E1"/>
            </a:gs>
          </a:gsLst>
          <a:lin ang="6120000" scaled="0"/>
        </a:gra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8"/>
          <p:cNvSpPr/>
          <p:nvPr/>
        </p:nvSpPr>
        <p:spPr>
          <a:xfrm flipH="1">
            <a:off x="925" y="2"/>
            <a:ext cx="12191075" cy="6857998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1" name="Google Shape;231;p8"/>
          <p:cNvSpPr/>
          <p:nvPr/>
        </p:nvSpPr>
        <p:spPr>
          <a:xfrm flipH="1" rot="10800000">
            <a:off x="0" y="1"/>
            <a:ext cx="12188825" cy="6857999"/>
          </a:xfrm>
          <a:prstGeom prst="snip1Rect">
            <a:avLst>
              <a:gd fmla="val 50000" name="adj"/>
            </a:avLst>
          </a:prstGeom>
          <a:gradFill>
            <a:gsLst>
              <a:gs pos="0">
                <a:schemeClr val="lt1"/>
              </a:gs>
              <a:gs pos="10000">
                <a:schemeClr val="lt1"/>
              </a:gs>
              <a:gs pos="100000">
                <a:srgbClr val="E1E1E1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2" name="Google Shape;232;p8"/>
          <p:cNvSpPr txBox="1"/>
          <p:nvPr>
            <p:ph type="title"/>
          </p:nvPr>
        </p:nvSpPr>
        <p:spPr>
          <a:xfrm>
            <a:off x="684212" y="348460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Gothic"/>
              <a:buNone/>
            </a:pPr>
            <a:r>
              <a:rPr lang="de-DE" sz="4000">
                <a:solidFill>
                  <a:schemeClr val="dk2"/>
                </a:solidFill>
              </a:rPr>
              <a:t>UMSETZUNG MIT </a:t>
            </a:r>
            <a:r>
              <a:rPr lang="de-DE" sz="4000">
                <a:solidFill>
                  <a:schemeClr val="dk2"/>
                </a:solidFill>
              </a:rPr>
              <a:t>Lexware Office</a:t>
            </a:r>
            <a:endParaRPr/>
          </a:p>
        </p:txBody>
      </p:sp>
      <p:sp>
        <p:nvSpPr>
          <p:cNvPr id="233" name="Google Shape;233;p8"/>
          <p:cNvSpPr txBox="1"/>
          <p:nvPr>
            <p:ph idx="1" type="body"/>
          </p:nvPr>
        </p:nvSpPr>
        <p:spPr>
          <a:xfrm>
            <a:off x="684212" y="1632278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de-DE">
                <a:solidFill>
                  <a:schemeClr val="dk1"/>
                </a:solidFill>
              </a:rPr>
              <a:t>Einfach Lösung: E-Rechnungspflicht mit </a:t>
            </a:r>
            <a:r>
              <a:rPr b="1" lang="de-DE">
                <a:solidFill>
                  <a:schemeClr val="dk1"/>
                </a:solidFill>
              </a:rPr>
              <a:t>Lexware Office</a:t>
            </a:r>
            <a:r>
              <a:rPr b="1" lang="de-DE">
                <a:solidFill>
                  <a:schemeClr val="dk1"/>
                </a:solidFill>
              </a:rPr>
              <a:t> umsetzen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de-DE">
                <a:solidFill>
                  <a:schemeClr val="dk1"/>
                </a:solidFill>
              </a:rPr>
              <a:t>Lexware Office</a:t>
            </a:r>
            <a:r>
              <a:rPr lang="de-DE">
                <a:solidFill>
                  <a:schemeClr val="dk1"/>
                </a:solidFill>
              </a:rPr>
              <a:t> bietet das Schreiben, Versenden, Empfangen, Verarbeiten und Archivieren an. Die Anforderungen der E-Rechnungspflicht werden automatisch erfüllt. Alles in einem System, ohne zusätzliche Kosten.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de-DE">
                <a:solidFill>
                  <a:schemeClr val="dk1"/>
                </a:solidFill>
              </a:rPr>
              <a:t>Neukunden wird der Einstieg besonders leicht gemacht: Sie können </a:t>
            </a:r>
            <a:r>
              <a:rPr lang="de-DE">
                <a:solidFill>
                  <a:schemeClr val="dk1"/>
                </a:solidFill>
              </a:rPr>
              <a:t>Lexware Office</a:t>
            </a:r>
            <a:r>
              <a:rPr lang="de-DE">
                <a:solidFill>
                  <a:schemeClr val="dk1"/>
                </a:solidFill>
              </a:rPr>
              <a:t> 6 Monate gratis nutzen:</a:t>
            </a:r>
            <a:br>
              <a:rPr lang="de-DE">
                <a:solidFill>
                  <a:schemeClr val="dk1"/>
                </a:solidFill>
              </a:rPr>
            </a:br>
            <a:r>
              <a:rPr lang="de-DE" u="sng">
                <a:solidFill>
                  <a:schemeClr val="hlink"/>
                </a:solidFill>
                <a:hlinkClick r:id="rId3"/>
              </a:rPr>
              <a:t>https://office.lexware.de/mandanten-vorteil</a:t>
            </a:r>
            <a:r>
              <a:rPr lang="de-DE">
                <a:solidFill>
                  <a:schemeClr val="dk1"/>
                </a:solidFill>
              </a:rPr>
              <a:t>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34" name="Google Shape;234;p8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chemeClr val="lt1"/>
                </a:solidFill>
              </a:rPr>
              <a:t>03.07.2024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35" name="Google Shape;235;p8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Ihr Kanzleiname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egment">
  <a:themeElements>
    <a:clrScheme name="Segment">
      <a:dk1>
        <a:srgbClr val="000000"/>
      </a:dk1>
      <a:lt1>
        <a:srgbClr val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egment">
  <a:themeElements>
    <a:clrScheme name="Segment">
      <a:dk1>
        <a:srgbClr val="000000"/>
      </a:dk1>
      <a:lt1>
        <a:srgbClr val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2024-07-03T16:28:42Z</dcterms:created>
  <dc:creator>Nassall, Patrick</dc:creator>
</cp:coreProperties>
</file>